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91" r:id="rId1"/>
  </p:sldMasterIdLst>
  <p:notesMasterIdLst>
    <p:notesMasterId r:id="rId14"/>
  </p:notesMasterIdLst>
  <p:handoutMasterIdLst>
    <p:handoutMasterId r:id="rId15"/>
  </p:handoutMasterIdLst>
  <p:sldIdLst>
    <p:sldId id="353" r:id="rId2"/>
    <p:sldId id="354" r:id="rId3"/>
    <p:sldId id="355" r:id="rId4"/>
    <p:sldId id="357" r:id="rId5"/>
    <p:sldId id="358" r:id="rId6"/>
    <p:sldId id="356" r:id="rId7"/>
    <p:sldId id="359" r:id="rId8"/>
    <p:sldId id="360" r:id="rId9"/>
    <p:sldId id="361" r:id="rId10"/>
    <p:sldId id="364" r:id="rId11"/>
    <p:sldId id="365" r:id="rId12"/>
    <p:sldId id="363" r:id="rId13"/>
  </p:sldIdLst>
  <p:sldSz cx="9144000" cy="6858000" type="screen4x3"/>
  <p:notesSz cx="9874250" cy="6797675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2">
          <p15:clr>
            <a:srgbClr val="A4A3A4"/>
          </p15:clr>
        </p15:guide>
        <p15:guide id="2" pos="311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3333CC"/>
    <a:srgbClr val="FFCCCC"/>
    <a:srgbClr val="66CCFF"/>
    <a:srgbClr val="FFFF00"/>
    <a:srgbClr val="99CCFF"/>
    <a:srgbClr val="CCFFFF"/>
    <a:srgbClr val="CCECFF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D083AE6-46FA-4A59-8FB0-9F97EB10719F}" styleName="淺色樣式 3 - 輔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淺色樣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8034E78-7F5D-4C2E-B375-FC64B27BC917}" styleName="深色樣式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C4B1156A-380E-4F78-BDF5-A606A8083BF9}" styleName="中等深淺樣式 4 - 輔色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B344D84-9AFB-497E-A393-DC336BA19D2E}" styleName="中等深淺樣式 3 - 輔色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38B1855-1B75-4FBE-930C-398BA8C253C6}" styleName="佈景主題樣式 2 - 輔色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佈景主題樣式 2 - 輔色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淺色樣式 1 - 輔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27F97BB-C833-4FB7-BDE5-3F7075034690}" styleName="佈景主題樣式 2 - 輔色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佈景主題樣式 1 - 輔色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佈景主題樣式 1 - 輔色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D7AC3CCA-C797-4891-BE02-D94E43425B78}" styleName="中等深淺樣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16DA210-FB5B-4158-B5E0-FEB733F419BA}" styleName="淺色樣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DBED569-4797-4DF1-A0F4-6AAB3CD982D8}" styleName="淺色樣式 3 - 輔色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93D81CF-94F2-401A-BA57-92F5A7B2D0C5}" styleName="中等深淺樣式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B1032C-EA38-4F05-BA0D-38AFFFC7BED3}" styleName="淺色樣式 3 - 輔色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7292A2E-F333-43FB-9621-5CBBE7FDCDCB}" styleName="淺色樣式 2 - 輔色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26" autoAdjust="0"/>
    <p:restoredTop sz="78679" autoAdjust="0"/>
  </p:normalViewPr>
  <p:slideViewPr>
    <p:cSldViewPr>
      <p:cViewPr varScale="1">
        <p:scale>
          <a:sx n="77" d="100"/>
          <a:sy n="77" d="100"/>
        </p:scale>
        <p:origin x="108" y="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80"/>
    </p:cViewPr>
  </p:sorterViewPr>
  <p:notesViewPr>
    <p:cSldViewPr>
      <p:cViewPr varScale="1">
        <p:scale>
          <a:sx n="109" d="100"/>
          <a:sy n="109" d="100"/>
        </p:scale>
        <p:origin x="-438" y="-84"/>
      </p:cViewPr>
      <p:guideLst>
        <p:guide orient="horz" pos="2142"/>
        <p:guide pos="3111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740" tIns="45370" rIns="90740" bIns="45370" numCol="1" anchor="t" anchorCtr="0" compatLnSpc="1">
            <a:prstTxWarp prst="textNoShape">
              <a:avLst/>
            </a:prstTxWarp>
          </a:bodyPr>
          <a:lstStyle>
            <a:lvl1pPr defTabSz="907459">
              <a:defRPr sz="11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4350" y="0"/>
            <a:ext cx="427831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740" tIns="45370" rIns="90740" bIns="45370" numCol="1" anchor="t" anchorCtr="0" compatLnSpc="1">
            <a:prstTxWarp prst="textNoShape">
              <a:avLst/>
            </a:prstTxWarp>
          </a:bodyPr>
          <a:lstStyle>
            <a:lvl1pPr algn="r" defTabSz="907459">
              <a:defRPr sz="1100">
                <a:latin typeface="Arial" charset="0"/>
              </a:defRPr>
            </a:lvl1pPr>
          </a:lstStyle>
          <a:p>
            <a:pPr>
              <a:defRPr/>
            </a:pPr>
            <a:fld id="{E289C45F-CA0B-48F5-BE0B-D9CB8BA21E69}" type="datetime1">
              <a:rPr lang="zh-TW" altLang="en-US"/>
              <a:pPr>
                <a:defRPr/>
              </a:pPr>
              <a:t>2014/12/24</a:t>
            </a:fld>
            <a:endParaRPr lang="en-US" altLang="zh-TW"/>
          </a:p>
        </p:txBody>
      </p:sp>
      <p:sp>
        <p:nvSpPr>
          <p:cNvPr id="1024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363"/>
            <a:ext cx="42799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740" tIns="45370" rIns="90740" bIns="45370" numCol="1" anchor="b" anchorCtr="0" compatLnSpc="1">
            <a:prstTxWarp prst="textNoShape">
              <a:avLst/>
            </a:prstTxWarp>
          </a:bodyPr>
          <a:lstStyle>
            <a:lvl1pPr defTabSz="907459">
              <a:defRPr sz="1100">
                <a:latin typeface="Arial" charset="0"/>
              </a:defRPr>
            </a:lvl1pPr>
          </a:lstStyle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1024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4350" y="6456363"/>
            <a:ext cx="427831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740" tIns="45370" rIns="90740" bIns="45370" numCol="1" anchor="b" anchorCtr="0" compatLnSpc="1">
            <a:prstTxWarp prst="textNoShape">
              <a:avLst/>
            </a:prstTxWarp>
          </a:bodyPr>
          <a:lstStyle>
            <a:lvl1pPr algn="r" defTabSz="907459">
              <a:defRPr sz="1100">
                <a:latin typeface="Arial" charset="0"/>
              </a:defRPr>
            </a:lvl1pPr>
          </a:lstStyle>
          <a:p>
            <a:pPr>
              <a:defRPr/>
            </a:pPr>
            <a:fld id="{DEBB6D99-E97E-4AAA-9A86-E66A489BACA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096215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740" tIns="45370" rIns="90740" bIns="45370" numCol="1" anchor="t" anchorCtr="0" compatLnSpc="1">
            <a:prstTxWarp prst="textNoShape">
              <a:avLst/>
            </a:prstTxWarp>
          </a:bodyPr>
          <a:lstStyle>
            <a:lvl1pPr defTabSz="907459">
              <a:defRPr sz="11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4350" y="0"/>
            <a:ext cx="427831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740" tIns="45370" rIns="90740" bIns="45370" numCol="1" anchor="t" anchorCtr="0" compatLnSpc="1">
            <a:prstTxWarp prst="textNoShape">
              <a:avLst/>
            </a:prstTxWarp>
          </a:bodyPr>
          <a:lstStyle>
            <a:lvl1pPr algn="r" defTabSz="907459">
              <a:defRPr sz="1100">
                <a:latin typeface="Arial" charset="0"/>
              </a:defRPr>
            </a:lvl1pPr>
          </a:lstStyle>
          <a:p>
            <a:pPr>
              <a:defRPr/>
            </a:pPr>
            <a:fld id="{043A2D37-AB5B-49B0-BB23-7290DB0F4CED}" type="datetime1">
              <a:rPr lang="zh-TW" altLang="en-US"/>
              <a:pPr>
                <a:defRPr/>
              </a:pPr>
              <a:t>2014/12/24</a:t>
            </a:fld>
            <a:endParaRPr lang="en-US" altLang="zh-TW"/>
          </a:p>
        </p:txBody>
      </p:sp>
      <p:sp>
        <p:nvSpPr>
          <p:cNvPr id="614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40088" y="511175"/>
            <a:ext cx="3394075" cy="2546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7425" y="3228975"/>
            <a:ext cx="7899400" cy="305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740" tIns="45370" rIns="90740" bIns="4537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839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2799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740" tIns="45370" rIns="90740" bIns="45370" numCol="1" anchor="b" anchorCtr="0" compatLnSpc="1">
            <a:prstTxWarp prst="textNoShape">
              <a:avLst/>
            </a:prstTxWarp>
          </a:bodyPr>
          <a:lstStyle>
            <a:lvl1pPr defTabSz="907459">
              <a:defRPr sz="1100">
                <a:latin typeface="Arial" charset="0"/>
              </a:defRPr>
            </a:lvl1pPr>
          </a:lstStyle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839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4350" y="6456363"/>
            <a:ext cx="427831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740" tIns="45370" rIns="90740" bIns="45370" numCol="1" anchor="b" anchorCtr="0" compatLnSpc="1">
            <a:prstTxWarp prst="textNoShape">
              <a:avLst/>
            </a:prstTxWarp>
          </a:bodyPr>
          <a:lstStyle>
            <a:lvl1pPr algn="r" defTabSz="907459">
              <a:defRPr sz="1100">
                <a:latin typeface="Arial" charset="0"/>
              </a:defRPr>
            </a:lvl1pPr>
          </a:lstStyle>
          <a:p>
            <a:pPr>
              <a:defRPr/>
            </a:pPr>
            <a:fld id="{F04AD530-DFE8-409F-AC2F-A68CFC574FD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22157013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06463"/>
            <a:fld id="{4A4AB603-4ADA-41CD-80B9-898D06F4B216}" type="slidenum">
              <a:rPr lang="en-US" altLang="zh-TW" smtClean="0">
                <a:latin typeface="Arial" pitchFamily="34" charset="0"/>
              </a:rPr>
              <a:pPr defTabSz="906463"/>
              <a:t>1</a:t>
            </a:fld>
            <a:endParaRPr lang="en-US" altLang="zh-TW" smtClean="0">
              <a:latin typeface="Arial" pitchFamily="34" charset="0"/>
            </a:endParaRP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06463"/>
            <a:fld id="{EDC7BC5A-9160-415B-80D6-45289EFB534E}" type="datetime1">
              <a:rPr lang="zh-TW" altLang="en-US" smtClean="0">
                <a:latin typeface="Arial" pitchFamily="34" charset="0"/>
              </a:rPr>
              <a:pPr defTabSz="906463"/>
              <a:t>2014/12/24</a:t>
            </a:fld>
            <a:endParaRPr lang="en-US" altLang="zh-TW" smtClean="0">
              <a:latin typeface="Arial" pitchFamily="34" charset="0"/>
            </a:endParaRPr>
          </a:p>
        </p:txBody>
      </p:sp>
      <p:sp>
        <p:nvSpPr>
          <p:cNvPr id="624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06463"/>
            <a:r>
              <a:rPr lang="en-US" altLang="zh-TW" smtClean="0">
                <a:latin typeface="Arial" pitchFamily="34" charset="0"/>
              </a:rPr>
              <a:t>CSIE CIAL Lab</a:t>
            </a:r>
          </a:p>
        </p:txBody>
      </p:sp>
      <p:sp>
        <p:nvSpPr>
          <p:cNvPr id="62469" name="Rectangle 7"/>
          <p:cNvSpPr txBox="1">
            <a:spLocks noGrp="1" noChangeArrowheads="1"/>
          </p:cNvSpPr>
          <p:nvPr/>
        </p:nvSpPr>
        <p:spPr bwMode="auto">
          <a:xfrm>
            <a:off x="5594350" y="6456363"/>
            <a:ext cx="427831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40" tIns="45370" rIns="90740" bIns="45370" anchor="b"/>
          <a:lstStyle/>
          <a:p>
            <a:pPr algn="r" defTabSz="947738"/>
            <a:fld id="{9B16344A-3107-4325-B96D-581F2990343C}" type="slidenum">
              <a:rPr lang="en-US" altLang="zh-TW" sz="1100"/>
              <a:pPr algn="r" defTabSz="947738"/>
              <a:t>1</a:t>
            </a:fld>
            <a:endParaRPr lang="en-US" altLang="zh-TW" sz="1100"/>
          </a:p>
        </p:txBody>
      </p:sp>
      <p:sp>
        <p:nvSpPr>
          <p:cNvPr id="624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13100" y="509588"/>
            <a:ext cx="3397250" cy="2547937"/>
          </a:xfrm>
          <a:ln/>
        </p:spPr>
      </p:sp>
      <p:sp>
        <p:nvSpPr>
          <p:cNvPr id="624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zh-TW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8190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228600" y="381000"/>
            <a:ext cx="86868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kumimoji="0" lang="zh-TW" altLang="zh-TW" sz="2400">
              <a:latin typeface="Times New Roman" pitchFamily="18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white">
          <a:xfrm>
            <a:off x="327025" y="488950"/>
            <a:ext cx="8435975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kumimoji="0" lang="zh-TW" altLang="zh-TW" sz="2400">
              <a:latin typeface="Times New Roman" pitchFamily="18" charset="0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blackWhite">
          <a:xfrm>
            <a:off x="1371600" y="3338513"/>
            <a:ext cx="64008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kumimoji="0" lang="zh-TW" altLang="zh-TW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857250"/>
            <a:ext cx="77724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10035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567113"/>
            <a:ext cx="5410200" cy="19050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3300"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CEEB4A-837F-49A6-B673-BC26A4192022}" type="datetime1">
              <a:rPr lang="zh-TW" altLang="en-US"/>
              <a:pPr>
                <a:defRPr/>
              </a:pPr>
              <a:t>2014/12/24</a:t>
            </a:fld>
            <a:endParaRPr lang="en-US" altLang="zh-TW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2843213" y="6308725"/>
            <a:ext cx="4033837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308725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6AA98F-05D8-44A8-9759-475B8088B8D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B2E35E-D90F-4D83-B0CD-BBE9C6575D54}" type="datetime1">
              <a:rPr lang="zh-TW" altLang="en-US"/>
              <a:pPr>
                <a:defRPr/>
              </a:pPr>
              <a:t>2014/12/24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Computer &amp; Internet Architecture Lab</a:t>
            </a:r>
          </a:p>
          <a:p>
            <a:pPr>
              <a:defRPr/>
            </a:pPr>
            <a:r>
              <a:rPr lang="en-US" altLang="zh-TW"/>
              <a:t>CSIE, National Cheng Kung University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152D30-0AE7-42A3-B1E7-A1874917EA8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34150" y="549275"/>
            <a:ext cx="1924050" cy="53943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549275"/>
            <a:ext cx="5619750" cy="53943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3AC67E-EAB6-4956-B8AE-B6521676F9E0}" type="datetime1">
              <a:rPr lang="zh-TW" altLang="en-US"/>
              <a:pPr>
                <a:defRPr/>
              </a:pPr>
              <a:t>2014/12/24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Computer &amp; Internet Architecture Lab</a:t>
            </a:r>
          </a:p>
          <a:p>
            <a:pPr>
              <a:defRPr/>
            </a:pPr>
            <a:r>
              <a:rPr lang="en-US" altLang="zh-TW"/>
              <a:t>CSIE, National Cheng Kung University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27A223-2DA6-4EBF-8107-7051207CD74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49275"/>
            <a:ext cx="7696200" cy="59213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762000" y="1412875"/>
            <a:ext cx="3771900" cy="4530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86300" y="1412875"/>
            <a:ext cx="3771900" cy="4530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961526-E49D-4E81-A6CE-EBD204B44E1D}" type="datetime1">
              <a:rPr lang="zh-TW" altLang="en-US"/>
              <a:pPr>
                <a:defRPr/>
              </a:pPr>
              <a:t>2014/12/24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Computer &amp; Internet Architecture Lab</a:t>
            </a:r>
          </a:p>
          <a:p>
            <a:pPr>
              <a:defRPr/>
            </a:pPr>
            <a:r>
              <a:rPr lang="en-US" altLang="zh-TW"/>
              <a:t>CSIE, National Cheng Kung University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D29E2D-6B4F-4CD3-A3D3-C4E701E0407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49275"/>
            <a:ext cx="7696200" cy="59213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762000" y="1412875"/>
            <a:ext cx="7696200" cy="4530725"/>
          </a:xfrm>
        </p:spPr>
        <p:txBody>
          <a:bodyPr/>
          <a:lstStyle/>
          <a:p>
            <a:pPr lvl="0"/>
            <a:endParaRPr lang="zh-TW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32347E-8533-4D5D-9307-04648A9487D3}" type="datetime1">
              <a:rPr lang="zh-TW" altLang="en-US"/>
              <a:pPr>
                <a:defRPr/>
              </a:pPr>
              <a:t>2014/12/24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Computer &amp; Internet Architecture Lab</a:t>
            </a:r>
          </a:p>
          <a:p>
            <a:pPr>
              <a:defRPr/>
            </a:pPr>
            <a:r>
              <a:rPr lang="en-US" altLang="zh-TW"/>
              <a:t>CSIE, National Cheng Kung University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2B1232-DF00-448C-ACCD-8843BA4DAAA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75556" y="6308725"/>
            <a:ext cx="20574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B8756-D039-4654-B67B-236A94C2B8EC}" type="datetime1">
              <a:rPr lang="zh-TW" altLang="en-US"/>
              <a:pPr>
                <a:defRPr/>
              </a:pPr>
              <a:t>2014/12/24</a:t>
            </a:fld>
            <a:endParaRPr lang="en-US" altLang="zh-TW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699792" y="6320172"/>
            <a:ext cx="3960812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 dirty="0"/>
              <a:t>Computer &amp; Internet Architecture Lab</a:t>
            </a:r>
          </a:p>
          <a:p>
            <a:pPr>
              <a:defRPr/>
            </a:pPr>
            <a:r>
              <a:rPr lang="en-US" altLang="zh-TW" dirty="0"/>
              <a:t>CSIE, National Cheng Kung University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F3F63C-EE3D-4A67-9BE8-F52E6A2DE31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42D7D3-D90F-4FA7-85EA-0085D9F9F68E}" type="datetime1">
              <a:rPr lang="zh-TW" altLang="en-US"/>
              <a:pPr>
                <a:defRPr/>
              </a:pPr>
              <a:t>2014/12/24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Computer &amp; Internet Architecture Lab</a:t>
            </a:r>
          </a:p>
          <a:p>
            <a:pPr>
              <a:defRPr/>
            </a:pPr>
            <a:r>
              <a:rPr lang="en-US" altLang="zh-TW"/>
              <a:t>CSIE, National Cheng Kung University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A1F8A9-F018-403C-95E5-B930BC7EB06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412875"/>
            <a:ext cx="37719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86300" y="1412875"/>
            <a:ext cx="37719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0AF0F4-2DE8-4136-BAAA-B37B064CB51A}" type="datetime1">
              <a:rPr lang="zh-TW" altLang="en-US"/>
              <a:pPr>
                <a:defRPr/>
              </a:pPr>
              <a:t>2014/12/24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Computer &amp; Internet Architecture Lab</a:t>
            </a:r>
          </a:p>
          <a:p>
            <a:pPr>
              <a:defRPr/>
            </a:pPr>
            <a:r>
              <a:rPr lang="en-US" altLang="zh-TW"/>
              <a:t>CSIE, National Cheng Kung University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7D8956-5698-4235-87A2-43FFF884C16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985ADF-9CBB-459F-AF59-0FFDF81DA190}" type="datetime1">
              <a:rPr lang="zh-TW" altLang="en-US"/>
              <a:pPr>
                <a:defRPr/>
              </a:pPr>
              <a:t>2014/12/24</a:t>
            </a:fld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Computer &amp; Internet Architecture Lab</a:t>
            </a:r>
          </a:p>
          <a:p>
            <a:pPr>
              <a:defRPr/>
            </a:pPr>
            <a:r>
              <a:rPr lang="en-US" altLang="zh-TW"/>
              <a:t>CSIE, National Cheng Kung University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DE3430-33CF-497A-B2AB-4A94C5B3686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39552" y="6308725"/>
            <a:ext cx="20574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E6EDF2-D4BD-47D7-9130-8FC2052C6EDB}" type="datetime1">
              <a:rPr lang="zh-TW" altLang="en-US"/>
              <a:pPr>
                <a:defRPr/>
              </a:pPr>
              <a:t>2014/12/24</a:t>
            </a:fld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699792" y="6320172"/>
            <a:ext cx="3960812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Computer &amp; Internet Architecture Lab</a:t>
            </a:r>
          </a:p>
          <a:p>
            <a:pPr>
              <a:defRPr/>
            </a:pPr>
            <a:r>
              <a:rPr lang="en-US" altLang="zh-TW"/>
              <a:t>CSIE, National Cheng Kung University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22683A-7018-4BAB-8721-AD6325F5AF9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11EAFE-E229-428A-9344-861A6FE10076}" type="datetime1">
              <a:rPr lang="zh-TW" altLang="en-US"/>
              <a:pPr>
                <a:defRPr/>
              </a:pPr>
              <a:t>2014/12/24</a:t>
            </a:fld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Computer &amp; Internet Architecture Lab</a:t>
            </a:r>
          </a:p>
          <a:p>
            <a:pPr>
              <a:defRPr/>
            </a:pPr>
            <a:r>
              <a:rPr lang="en-US" altLang="zh-TW"/>
              <a:t>CSIE, National Cheng Kung University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11572C-5C2E-49A2-965C-7CB8B2360B4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6B20FA-DD94-413D-B82E-528B523AE877}" type="datetime1">
              <a:rPr lang="zh-TW" altLang="en-US"/>
              <a:pPr>
                <a:defRPr/>
              </a:pPr>
              <a:t>2014/12/24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Computer &amp; Internet Architecture Lab</a:t>
            </a:r>
          </a:p>
          <a:p>
            <a:pPr>
              <a:defRPr/>
            </a:pPr>
            <a:r>
              <a:rPr lang="en-US" altLang="zh-TW"/>
              <a:t>CSIE, National Cheng Kung University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7F71D9-75DE-4C83-A83F-0AED518840B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B0AE51-52AB-4210-ACC9-678CAB4E789C}" type="datetime1">
              <a:rPr lang="zh-TW" altLang="en-US"/>
              <a:pPr>
                <a:defRPr/>
              </a:pPr>
              <a:t>2014/12/24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Computer &amp; Internet Architecture Lab</a:t>
            </a:r>
          </a:p>
          <a:p>
            <a:pPr>
              <a:defRPr/>
            </a:pPr>
            <a:r>
              <a:rPr lang="en-US" altLang="zh-TW"/>
              <a:t>CSIE, National Cheng Kung University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72CD28-92F7-4E71-AC93-D23BD4717A2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49275"/>
            <a:ext cx="7696200" cy="59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412875"/>
            <a:ext cx="76962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308725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</a:defRPr>
            </a:lvl1pPr>
          </a:lstStyle>
          <a:p>
            <a:pPr>
              <a:defRPr/>
            </a:pPr>
            <a:fld id="{9DAE4238-3A07-464A-8BD3-BA5F6D62104E}" type="datetime1">
              <a:rPr lang="zh-TW" altLang="en-US"/>
              <a:pPr>
                <a:defRPr/>
              </a:pPr>
              <a:t>2014/12/24</a:t>
            </a:fld>
            <a:endParaRPr lang="en-US" altLang="zh-TW"/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273800"/>
            <a:ext cx="3960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</a:defRPr>
            </a:lvl1pPr>
          </a:lstStyle>
          <a:p>
            <a:pPr>
              <a:defRPr/>
            </a:pPr>
            <a:r>
              <a:rPr lang="en-US" altLang="zh-TW"/>
              <a:t>Computer &amp; Internet Architecture Lab</a:t>
            </a:r>
          </a:p>
          <a:p>
            <a:pPr>
              <a:defRPr/>
            </a:pPr>
            <a:r>
              <a:rPr lang="en-US" altLang="zh-TW"/>
              <a:t>CSIE, National Cheng Kung University</a:t>
            </a:r>
          </a:p>
        </p:txBody>
      </p:sp>
      <p:sp>
        <p:nvSpPr>
          <p:cNvPr id="993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20038" y="6308725"/>
            <a:ext cx="989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</a:defRPr>
            </a:lvl1pPr>
          </a:lstStyle>
          <a:p>
            <a:pPr>
              <a:defRPr/>
            </a:pPr>
            <a:fld id="{7EA6CC49-A81B-4B85-B434-D76FD2EC00E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grpSp>
        <p:nvGrpSpPr>
          <p:cNvPr id="1031" name="Group 10"/>
          <p:cNvGrpSpPr>
            <a:grpSpLocks/>
          </p:cNvGrpSpPr>
          <p:nvPr/>
        </p:nvGrpSpPr>
        <p:grpSpPr bwMode="auto">
          <a:xfrm>
            <a:off x="168275" y="212725"/>
            <a:ext cx="8823325" cy="6096000"/>
            <a:chOff x="106" y="28"/>
            <a:chExt cx="5558" cy="3840"/>
          </a:xfrm>
        </p:grpSpPr>
        <p:sp>
          <p:nvSpPr>
            <p:cNvPr id="1032" name="AutoShape 8"/>
            <p:cNvSpPr>
              <a:spLocks noChangeArrowheads="1"/>
            </p:cNvSpPr>
            <p:nvPr/>
          </p:nvSpPr>
          <p:spPr bwMode="auto">
            <a:xfrm>
              <a:off x="106" y="28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kumimoji="0" lang="zh-TW" altLang="zh-TW" sz="2400">
                <a:latin typeface="Times New Roman" pitchFamily="18" charset="0"/>
              </a:endParaRPr>
            </a:p>
          </p:txBody>
        </p:sp>
        <p:sp>
          <p:nvSpPr>
            <p:cNvPr id="1033" name="Line 9"/>
            <p:cNvSpPr>
              <a:spLocks noChangeShapeType="1"/>
            </p:cNvSpPr>
            <p:nvPr/>
          </p:nvSpPr>
          <p:spPr bwMode="auto">
            <a:xfrm>
              <a:off x="480" y="709"/>
              <a:ext cx="484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6" r:id="rId1"/>
    <p:sldLayoutId id="2147483874" r:id="rId2"/>
    <p:sldLayoutId id="2147483875" r:id="rId3"/>
    <p:sldLayoutId id="2147483876" r:id="rId4"/>
    <p:sldLayoutId id="2147483877" r:id="rId5"/>
    <p:sldLayoutId id="2147483878" r:id="rId6"/>
    <p:sldLayoutId id="2147483879" r:id="rId7"/>
    <p:sldLayoutId id="2147483880" r:id="rId8"/>
    <p:sldLayoutId id="2147483881" r:id="rId9"/>
    <p:sldLayoutId id="2147483882" r:id="rId10"/>
    <p:sldLayoutId id="2147483883" r:id="rId11"/>
    <p:sldLayoutId id="2147483884" r:id="rId12"/>
    <p:sldLayoutId id="2147483885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l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kumimoji="1" sz="26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kumimoji="1"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77974" y="1076324"/>
            <a:ext cx="6805513" cy="1949451"/>
          </a:xfrm>
        </p:spPr>
        <p:txBody>
          <a:bodyPr/>
          <a:lstStyle/>
          <a:p>
            <a:r>
              <a:rPr lang="en-US" altLang="zh-TW" sz="2400" i="0" dirty="0"/>
              <a:t>Deterministic Finite Automaton for Scalable </a:t>
            </a:r>
            <a:r>
              <a:rPr lang="en-US" altLang="zh-TW" sz="2400" i="0" dirty="0" smtClean="0"/>
              <a:t>Traffic Identification</a:t>
            </a:r>
            <a:r>
              <a:rPr lang="en-US" altLang="zh-TW" sz="2400" i="0" dirty="0"/>
              <a:t>: the Power of Compressing by Range</a:t>
            </a:r>
            <a:endParaRPr lang="en-US" altLang="zh-TW" sz="2400" b="1" i="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647" y="3429000"/>
            <a:ext cx="6444717" cy="2160588"/>
          </a:xfrm>
        </p:spPr>
        <p:txBody>
          <a:bodyPr/>
          <a:lstStyle/>
          <a:p>
            <a:pPr algn="l"/>
            <a:r>
              <a:rPr lang="en-US" altLang="zh-TW" sz="2000" dirty="0"/>
              <a:t>Authors: Rafael </a:t>
            </a:r>
            <a:r>
              <a:rPr lang="en-US" altLang="zh-TW" sz="2000" dirty="0" err="1"/>
              <a:t>Antonello</a:t>
            </a:r>
            <a:r>
              <a:rPr lang="en-US" altLang="zh-TW" sz="2000" dirty="0"/>
              <a:t>, </a:t>
            </a:r>
            <a:r>
              <a:rPr lang="en-US" altLang="zh-TW" sz="2000" dirty="0" err="1"/>
              <a:t>Stenio</a:t>
            </a:r>
            <a:r>
              <a:rPr lang="en-US" altLang="zh-TW" sz="2000" dirty="0"/>
              <a:t> </a:t>
            </a:r>
            <a:r>
              <a:rPr lang="en-US" altLang="zh-TW" sz="2000" dirty="0" err="1"/>
              <a:t>Fernandes</a:t>
            </a:r>
            <a:r>
              <a:rPr lang="en-US" altLang="zh-TW" sz="2000" dirty="0"/>
              <a:t>, </a:t>
            </a:r>
            <a:r>
              <a:rPr lang="en-US" altLang="zh-TW" sz="2000" dirty="0" err="1" smtClean="0"/>
              <a:t>Djamel</a:t>
            </a:r>
            <a:r>
              <a:rPr lang="en-US" altLang="zh-TW" sz="2000" dirty="0"/>
              <a:t> </a:t>
            </a:r>
            <a:r>
              <a:rPr lang="en-US" altLang="zh-TW" sz="2000" dirty="0" smtClean="0"/>
              <a:t>	</a:t>
            </a:r>
            <a:r>
              <a:rPr lang="en-US" altLang="zh-TW" sz="2000" dirty="0" err="1" smtClean="0"/>
              <a:t>Sadok</a:t>
            </a:r>
            <a:r>
              <a:rPr lang="en-US" altLang="zh-TW" sz="2000" dirty="0"/>
              <a:t>, </a:t>
            </a:r>
            <a:r>
              <a:rPr lang="en-US" altLang="zh-TW" sz="2000" dirty="0" smtClean="0"/>
              <a:t>Judith </a:t>
            </a:r>
            <a:r>
              <a:rPr lang="en-US" altLang="zh-TW" sz="2000" dirty="0" err="1" smtClean="0"/>
              <a:t>Kelner</a:t>
            </a:r>
            <a:r>
              <a:rPr lang="en-US" altLang="zh-TW" sz="2000" dirty="0" smtClean="0"/>
              <a:t>, </a:t>
            </a:r>
            <a:r>
              <a:rPr lang="en-US" altLang="zh-TW" sz="2000" dirty="0" err="1"/>
              <a:t>Geza</a:t>
            </a:r>
            <a:r>
              <a:rPr lang="en-US" altLang="zh-TW" sz="2000" dirty="0"/>
              <a:t> Szabo</a:t>
            </a:r>
            <a:endParaRPr lang="en-US" altLang="zh-TW" sz="2000" dirty="0" smtClean="0"/>
          </a:p>
          <a:p>
            <a:pPr algn="l"/>
            <a:r>
              <a:rPr lang="en-US" altLang="zh-TW" sz="2000" dirty="0" smtClean="0"/>
              <a:t>Publisher: NOMS(Network operations and 	management symposium), 2012</a:t>
            </a:r>
          </a:p>
          <a:p>
            <a:pPr algn="l"/>
            <a:r>
              <a:rPr lang="en-US" altLang="zh-TW" sz="2000" dirty="0" smtClean="0"/>
              <a:t>Present: Pei-Hua Huang</a:t>
            </a:r>
          </a:p>
          <a:p>
            <a:pPr algn="l"/>
            <a:r>
              <a:rPr lang="en-US" altLang="zh-TW" sz="2000" dirty="0" smtClean="0"/>
              <a:t>Date</a:t>
            </a:r>
            <a:r>
              <a:rPr lang="en-US" altLang="zh-TW" sz="2000" dirty="0"/>
              <a:t>: </a:t>
            </a:r>
            <a:r>
              <a:rPr lang="en-US" altLang="zh-TW" sz="2000" dirty="0" smtClean="0"/>
              <a:t>2014/12/24</a:t>
            </a:r>
            <a:endParaRPr lang="en-US" altLang="zh-TW" sz="2000" dirty="0"/>
          </a:p>
          <a:p>
            <a:pPr eaLnBrk="1" hangingPunct="1">
              <a:lnSpc>
                <a:spcPct val="90000"/>
              </a:lnSpc>
            </a:pPr>
            <a:endParaRPr kumimoji="0" lang="en-US" altLang="zh-TW" sz="200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00113" y="1403350"/>
            <a:ext cx="755967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endParaRPr lang="zh-TW" altLang="en-US" sz="2800" b="1">
              <a:solidFill>
                <a:schemeClr val="tx2"/>
              </a:solidFill>
              <a:latin typeface="Arial Black" pitchFamily="34" charset="0"/>
              <a:ea typeface="標楷體" pitchFamily="65" charset="-12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1600200" y="6016625"/>
            <a:ext cx="5961063" cy="581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zh-TW" sz="1600"/>
              <a:t>Department of Computer Science and Information Engineering </a:t>
            </a:r>
          </a:p>
          <a:p>
            <a:pPr algn="ctr" eaLnBrk="0" hangingPunct="0"/>
            <a:r>
              <a:rPr lang="en-US" altLang="zh-TW" sz="1600"/>
              <a:t>National Cheng Kung University, Taiwan R.O.C.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EXPERIMENTAL RESULTS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Computer &amp; Internet Architecture Lab</a:t>
            </a:r>
          </a:p>
          <a:p>
            <a:pPr>
              <a:defRPr/>
            </a:pPr>
            <a:r>
              <a:rPr lang="en-US" altLang="zh-TW" smtClean="0"/>
              <a:t>CSIE, National Cheng Kung University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3F63C-EE3D-4A67-9BE8-F52E6A2DE316}" type="slidenum">
              <a:rPr lang="en-US" altLang="zh-TW" smtClean="0"/>
              <a:pPr>
                <a:defRPr/>
              </a:pPr>
              <a:t>10</a:t>
            </a:fld>
            <a:endParaRPr lang="en-US" altLang="zh-TW"/>
          </a:p>
        </p:txBody>
      </p:sp>
      <p:pic>
        <p:nvPicPr>
          <p:cNvPr id="10" name="圖片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744" y="1120592"/>
            <a:ext cx="3998003" cy="2557645"/>
          </a:xfrm>
          <a:prstGeom prst="rect">
            <a:avLst/>
          </a:prstGeom>
        </p:spPr>
      </p:pic>
      <p:pic>
        <p:nvPicPr>
          <p:cNvPr id="11" name="圖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6609" y="1045669"/>
            <a:ext cx="4396847" cy="2630017"/>
          </a:xfrm>
          <a:prstGeom prst="rect">
            <a:avLst/>
          </a:prstGeom>
        </p:spPr>
      </p:pic>
      <p:pic>
        <p:nvPicPr>
          <p:cNvPr id="14" name="圖片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42156" y="3756720"/>
            <a:ext cx="5022131" cy="2692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71198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EXPERIMENTAL RESULTS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Computer &amp; Internet Architecture Lab</a:t>
            </a:r>
          </a:p>
          <a:p>
            <a:pPr>
              <a:defRPr/>
            </a:pPr>
            <a:r>
              <a:rPr lang="en-US" altLang="zh-TW" smtClean="0"/>
              <a:t>CSIE, National Cheng Kung University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3F63C-EE3D-4A67-9BE8-F52E6A2DE316}" type="slidenum">
              <a:rPr lang="en-US" altLang="zh-TW" smtClean="0"/>
              <a:pPr>
                <a:defRPr/>
              </a:pPr>
              <a:t>11</a:t>
            </a:fld>
            <a:endParaRPr lang="en-US" altLang="zh-TW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4733" y="5388554"/>
            <a:ext cx="6670928" cy="940549"/>
          </a:xfrm>
          <a:prstGeom prst="rect">
            <a:avLst/>
          </a:prstGeom>
        </p:spPr>
      </p:pic>
      <p:pic>
        <p:nvPicPr>
          <p:cNvPr id="8" name="內容版面配置區 7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342832" y="1388914"/>
            <a:ext cx="6534536" cy="984424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38481" y="2353104"/>
            <a:ext cx="6883433" cy="998633"/>
          </a:xfrm>
          <a:prstGeom prst="rect">
            <a:avLst/>
          </a:prstGeom>
        </p:spPr>
      </p:pic>
      <p:pic>
        <p:nvPicPr>
          <p:cNvPr id="10" name="內容版面配置區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1269924" y="3370458"/>
            <a:ext cx="6680352" cy="946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圖片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27156" y="4364648"/>
            <a:ext cx="6765887" cy="1038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25394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EXPERIMENTAL RESULTS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Computer &amp; Internet Architecture Lab</a:t>
            </a:r>
          </a:p>
          <a:p>
            <a:pPr>
              <a:defRPr/>
            </a:pPr>
            <a:r>
              <a:rPr lang="en-US" altLang="zh-TW" smtClean="0"/>
              <a:t>CSIE, National Cheng Kung University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3F63C-EE3D-4A67-9BE8-F52E6A2DE316}" type="slidenum">
              <a:rPr lang="en-US" altLang="zh-TW" smtClean="0"/>
              <a:pPr>
                <a:defRPr/>
              </a:pPr>
              <a:t>12</a:t>
            </a:fld>
            <a:endParaRPr lang="en-US" altLang="zh-TW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2975" y="1517985"/>
            <a:ext cx="7165947" cy="1730995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6634" y="3507438"/>
            <a:ext cx="7152288" cy="206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954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INTRODUCTION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400" dirty="0"/>
              <a:t>Decreasing the complexity of matching procedures </a:t>
            </a:r>
            <a:r>
              <a:rPr lang="en-US" altLang="zh-TW" sz="2400" dirty="0" smtClean="0"/>
              <a:t>and reducing </a:t>
            </a:r>
            <a:r>
              <a:rPr lang="en-US" altLang="zh-TW" sz="2400" dirty="0"/>
              <a:t>the memory consumption of DFAs are the </a:t>
            </a:r>
            <a:r>
              <a:rPr lang="en-US" altLang="zh-TW" sz="2400" dirty="0" smtClean="0"/>
              <a:t>main goals </a:t>
            </a:r>
            <a:r>
              <a:rPr lang="en-US" altLang="zh-TW" sz="2400" dirty="0"/>
              <a:t>of research studies in this </a:t>
            </a:r>
            <a:r>
              <a:rPr lang="en-US" altLang="zh-TW" sz="2400" dirty="0" smtClean="0"/>
              <a:t>field</a:t>
            </a:r>
          </a:p>
          <a:p>
            <a:r>
              <a:rPr lang="en-US" altLang="zh-TW" sz="2400" dirty="0" smtClean="0"/>
              <a:t>RCDFA(</a:t>
            </a:r>
            <a:r>
              <a:rPr lang="en-US" altLang="zh-TW" sz="2400" dirty="0"/>
              <a:t>Ranged Compressed </a:t>
            </a:r>
            <a:r>
              <a:rPr lang="en-US" altLang="zh-TW" sz="2400" dirty="0" smtClean="0"/>
              <a:t>DFA) </a:t>
            </a:r>
            <a:r>
              <a:rPr lang="en-US" altLang="zh-TW" sz="2400" dirty="0"/>
              <a:t>is based on the following key </a:t>
            </a:r>
            <a:r>
              <a:rPr lang="en-US" altLang="zh-TW" sz="2400" dirty="0" smtClean="0"/>
              <a:t>observation: several </a:t>
            </a:r>
            <a:r>
              <a:rPr lang="en-US" altLang="zh-TW" sz="2400" dirty="0"/>
              <a:t>consecutive transitions lead to the same </a:t>
            </a:r>
            <a:r>
              <a:rPr lang="en-US" altLang="zh-TW" sz="2400" dirty="0" smtClean="0"/>
              <a:t>destination state</a:t>
            </a:r>
          </a:p>
          <a:p>
            <a:r>
              <a:rPr lang="en-US" altLang="zh-TW" sz="2400" dirty="0"/>
              <a:t>Smart transition representations result in huge </a:t>
            </a:r>
            <a:r>
              <a:rPr lang="en-US" altLang="zh-TW" sz="2400" dirty="0" smtClean="0"/>
              <a:t>space savings </a:t>
            </a:r>
            <a:r>
              <a:rPr lang="en-US" altLang="zh-TW" sz="2400" dirty="0"/>
              <a:t>over a standard DFA</a:t>
            </a:r>
            <a:endParaRPr lang="zh-TW" altLang="en-US" sz="24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Computer &amp; Internet Architecture Lab</a:t>
            </a:r>
          </a:p>
          <a:p>
            <a:pPr>
              <a:defRPr/>
            </a:pPr>
            <a:r>
              <a:rPr lang="en-US" altLang="zh-TW" smtClean="0"/>
              <a:t>CSIE, National Cheng Kung University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3F63C-EE3D-4A67-9BE8-F52E6A2DE316}" type="slidenum">
              <a:rPr lang="en-US" altLang="zh-TW" smtClean="0"/>
              <a:pPr>
                <a:defRPr/>
              </a:pPr>
              <a:t>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63205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i="1" dirty="0"/>
              <a:t>Motivational Example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400" dirty="0" smtClean="0"/>
              <a:t>Suppose the DFA </a:t>
            </a:r>
            <a:r>
              <a:rPr lang="en-US" altLang="zh-TW" sz="2400" dirty="0"/>
              <a:t>created </a:t>
            </a:r>
            <a:r>
              <a:rPr lang="en-US" altLang="zh-TW" sz="2400" dirty="0" smtClean="0"/>
              <a:t>for ^\</a:t>
            </a:r>
            <a:r>
              <a:rPr lang="en-US" altLang="zh-TW" sz="2400" dirty="0"/>
              <a:t>x01[\x08\x09][\x03\x04</a:t>
            </a:r>
            <a:r>
              <a:rPr lang="en-US" altLang="zh-TW" sz="2400" dirty="0" smtClean="0"/>
              <a:t>] uses the ASCII table as its input alphabet, it has 5 * 256 = 1280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transitions</a:t>
            </a:r>
            <a:endParaRPr lang="zh-TW" altLang="en-US" sz="24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Computer &amp; Internet Architecture Lab</a:t>
            </a:r>
          </a:p>
          <a:p>
            <a:pPr>
              <a:defRPr/>
            </a:pPr>
            <a:r>
              <a:rPr lang="en-US" altLang="zh-TW" smtClean="0"/>
              <a:t>CSIE, National Cheng Kung University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3F63C-EE3D-4A67-9BE8-F52E6A2DE316}" type="slidenum">
              <a:rPr lang="en-US" altLang="zh-TW" smtClean="0"/>
              <a:pPr>
                <a:defRPr/>
              </a:pPr>
              <a:t>3</a:t>
            </a:fld>
            <a:endParaRPr lang="en-US" altLang="zh-TW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1760" y="2695575"/>
            <a:ext cx="4469026" cy="3519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7580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i="1" dirty="0"/>
              <a:t>Converting DFA to RCDFA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400" dirty="0" smtClean="0"/>
              <a:t>Separating </a:t>
            </a:r>
            <a:r>
              <a:rPr lang="en-US" altLang="zh-TW" sz="2400" dirty="0"/>
              <a:t>the traditional </a:t>
            </a:r>
            <a:r>
              <a:rPr lang="en-US" altLang="zh-TW" sz="2400" dirty="0" smtClean="0"/>
              <a:t>transitions from the ranged transitions decreased the number of transitions from 1280 to 2 regular transitions and 8 ranged transitions</a:t>
            </a:r>
            <a:endParaRPr lang="zh-TW" altLang="en-US" sz="24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Computer &amp; Internet Architecture Lab</a:t>
            </a:r>
          </a:p>
          <a:p>
            <a:pPr>
              <a:defRPr/>
            </a:pPr>
            <a:r>
              <a:rPr lang="en-US" altLang="zh-TW" smtClean="0"/>
              <a:t>CSIE, National Cheng Kung University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3F63C-EE3D-4A67-9BE8-F52E6A2DE316}" type="slidenum">
              <a:rPr lang="en-US" altLang="zh-TW" smtClean="0"/>
              <a:pPr>
                <a:defRPr/>
              </a:pPr>
              <a:t>4</a:t>
            </a:fld>
            <a:endParaRPr lang="en-US" altLang="zh-TW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9752" y="2604267"/>
            <a:ext cx="4032448" cy="3686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463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i="1" dirty="0" smtClean="0"/>
              <a:t>DFA and RCDFA Equivalence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400" dirty="0" smtClean="0"/>
              <a:t>New machine represents consecutive transitions going to the same destination state as a unique ranged transition</a:t>
            </a:r>
          </a:p>
          <a:p>
            <a:r>
              <a:rPr lang="en-US" altLang="zh-TW" sz="2400" dirty="0" smtClean="0"/>
              <a:t>t</a:t>
            </a:r>
            <a:r>
              <a:rPr lang="en-US" altLang="zh-TW" sz="1400" dirty="0" smtClean="0"/>
              <a:t>m-n </a:t>
            </a:r>
            <a:r>
              <a:rPr lang="en-US" altLang="zh-TW" sz="2400" i="1" dirty="0" smtClean="0"/>
              <a:t>=&gt; </a:t>
            </a:r>
            <a:r>
              <a:rPr lang="en-US" altLang="zh-TW" sz="2400" i="1" dirty="0" err="1" smtClean="0"/>
              <a:t>q</a:t>
            </a:r>
            <a:r>
              <a:rPr lang="en-US" altLang="zh-TW" sz="1400" i="1" dirty="0" err="1" smtClean="0"/>
              <a:t>l</a:t>
            </a:r>
            <a:r>
              <a:rPr lang="en-US" altLang="zh-TW" sz="1400" i="1" dirty="0" smtClean="0"/>
              <a:t> </a:t>
            </a:r>
            <a:r>
              <a:rPr lang="en-US" altLang="zh-TW" sz="2400" i="1" dirty="0" smtClean="0"/>
              <a:t> for character ranges c</a:t>
            </a:r>
            <a:r>
              <a:rPr lang="en-US" altLang="zh-TW" sz="1400" i="1" dirty="0" smtClean="0"/>
              <a:t>m</a:t>
            </a:r>
            <a:r>
              <a:rPr lang="en-US" altLang="zh-TW" sz="2400" i="1" dirty="0" smtClean="0"/>
              <a:t>…</a:t>
            </a:r>
            <a:r>
              <a:rPr lang="en-US" altLang="zh-TW" sz="2400" i="1" dirty="0" err="1" smtClean="0"/>
              <a:t>c</a:t>
            </a:r>
            <a:r>
              <a:rPr lang="en-US" altLang="zh-TW" sz="1400" i="1" dirty="0" err="1" smtClean="0"/>
              <a:t>n</a:t>
            </a:r>
            <a:r>
              <a:rPr lang="en-US" altLang="zh-TW" sz="2400" i="1" dirty="0" smtClean="0"/>
              <a:t> , </a:t>
            </a:r>
            <a:r>
              <a:rPr lang="en-US" altLang="zh-TW" sz="2400" dirty="0" smtClean="0"/>
              <a:t>where </a:t>
            </a:r>
            <a:r>
              <a:rPr lang="en-US" altLang="zh-TW" sz="2400" i="1" dirty="0" smtClean="0"/>
              <a:t>n </a:t>
            </a:r>
            <a:r>
              <a:rPr lang="en-US" altLang="zh-TW" sz="2400" dirty="0" smtClean="0"/>
              <a:t>≥ </a:t>
            </a:r>
            <a:r>
              <a:rPr lang="en-US" altLang="zh-TW" sz="2400" i="1" dirty="0" smtClean="0"/>
              <a:t>m </a:t>
            </a:r>
            <a:r>
              <a:rPr lang="en-US" altLang="zh-TW" sz="2400" dirty="0" smtClean="0"/>
              <a:t>and </a:t>
            </a:r>
            <a:r>
              <a:rPr lang="el-GR" altLang="zh-TW" sz="2400" dirty="0" smtClean="0"/>
              <a:t>δ (</a:t>
            </a:r>
            <a:r>
              <a:rPr lang="en-US" altLang="zh-TW" sz="2400" i="1" dirty="0" smtClean="0"/>
              <a:t>q</a:t>
            </a:r>
            <a:r>
              <a:rPr lang="en-US" altLang="zh-TW" sz="1600" i="1" dirty="0" smtClean="0"/>
              <a:t>i </a:t>
            </a:r>
            <a:r>
              <a:rPr lang="en-US" altLang="zh-TW" sz="2400" i="1" dirty="0" smtClean="0"/>
              <a:t>, </a:t>
            </a:r>
            <a:r>
              <a:rPr lang="en-US" altLang="zh-TW" sz="2400" i="1" dirty="0" err="1" smtClean="0"/>
              <a:t>c</a:t>
            </a:r>
            <a:r>
              <a:rPr lang="en-US" altLang="zh-TW" sz="1600" i="1" dirty="0" err="1" smtClean="0"/>
              <a:t>j</a:t>
            </a:r>
            <a:r>
              <a:rPr lang="en-US" altLang="zh-TW" sz="2400" i="1" dirty="0" smtClean="0"/>
              <a:t>) = </a:t>
            </a:r>
            <a:r>
              <a:rPr lang="en-US" altLang="zh-TW" sz="2400" i="1" dirty="0" err="1" smtClean="0"/>
              <a:t>q</a:t>
            </a:r>
            <a:r>
              <a:rPr lang="en-US" altLang="zh-TW" sz="1400" i="1" dirty="0" err="1" smtClean="0"/>
              <a:t>l</a:t>
            </a:r>
            <a:endParaRPr lang="en-US" altLang="zh-TW" sz="1400" i="1" dirty="0" smtClean="0"/>
          </a:p>
          <a:p>
            <a:r>
              <a:rPr lang="en-US" altLang="zh-TW" sz="2400" dirty="0" smtClean="0"/>
              <a:t>Q is the finite set of states, </a:t>
            </a:r>
            <a:r>
              <a:rPr lang="zh-TW" altLang="zh-TW" sz="2400" dirty="0"/>
              <a:t>Σ </a:t>
            </a:r>
            <a:r>
              <a:rPr lang="en-US" altLang="zh-TW" sz="2400" dirty="0" smtClean="0"/>
              <a:t>is a finite set of input symbols, </a:t>
            </a:r>
            <a:r>
              <a:rPr lang="zh-TW" altLang="zh-TW" sz="2400" dirty="0" smtClean="0"/>
              <a:t>δ</a:t>
            </a:r>
            <a:r>
              <a:rPr lang="en-US" altLang="zh-TW" sz="2400" baseline="-25000" dirty="0" err="1"/>
              <a:t>rcdfa</a:t>
            </a:r>
            <a:r>
              <a:rPr lang="en-US" altLang="zh-TW" sz="2400" dirty="0"/>
              <a:t>(</a:t>
            </a:r>
            <a:r>
              <a:rPr lang="en-US" altLang="zh-TW" sz="2400" dirty="0" err="1"/>
              <a:t>s</a:t>
            </a:r>
            <a:r>
              <a:rPr lang="en-US" altLang="zh-TW" sz="2400" baseline="-25000" dirty="0" err="1"/>
              <a:t>i</a:t>
            </a:r>
            <a:r>
              <a:rPr lang="en-US" altLang="zh-TW" sz="2400" dirty="0"/>
              <a:t>, (c</a:t>
            </a:r>
            <a:r>
              <a:rPr lang="en-US" altLang="zh-TW" sz="2400" baseline="-25000" dirty="0"/>
              <a:t>m</a:t>
            </a:r>
            <a:r>
              <a:rPr lang="en-US" altLang="zh-TW" sz="2400" dirty="0"/>
              <a:t>, </a:t>
            </a:r>
            <a:r>
              <a:rPr lang="en-US" altLang="zh-TW" sz="2400" dirty="0" err="1"/>
              <a:t>c</a:t>
            </a:r>
            <a:r>
              <a:rPr lang="en-US" altLang="zh-TW" sz="2400" baseline="-25000" dirty="0" err="1"/>
              <a:t>n</a:t>
            </a:r>
            <a:r>
              <a:rPr lang="en-US" altLang="zh-TW" sz="2400" dirty="0"/>
              <a:t>)) = </a:t>
            </a:r>
            <a:r>
              <a:rPr lang="zh-TW" altLang="zh-TW" sz="2400" dirty="0"/>
              <a:t>δ</a:t>
            </a:r>
            <a:r>
              <a:rPr lang="en-US" altLang="zh-TW" sz="2400" baseline="-25000" dirty="0" err="1"/>
              <a:t>dfa</a:t>
            </a:r>
            <a:r>
              <a:rPr lang="en-US" altLang="zh-TW" sz="2400" dirty="0"/>
              <a:t>(</a:t>
            </a:r>
            <a:r>
              <a:rPr lang="en-US" altLang="zh-TW" sz="2400" dirty="0" err="1"/>
              <a:t>s</a:t>
            </a:r>
            <a:r>
              <a:rPr lang="en-US" altLang="zh-TW" sz="2400" baseline="-25000" dirty="0" err="1"/>
              <a:t>i</a:t>
            </a:r>
            <a:r>
              <a:rPr lang="en-US" altLang="zh-TW" sz="2400" baseline="-25000" dirty="0"/>
              <a:t>, </a:t>
            </a:r>
            <a:r>
              <a:rPr lang="en-US" altLang="zh-TW" sz="2400" dirty="0" err="1"/>
              <a:t>c</a:t>
            </a:r>
            <a:r>
              <a:rPr lang="en-US" altLang="zh-TW" sz="2400" baseline="-25000" dirty="0" err="1"/>
              <a:t>j</a:t>
            </a:r>
            <a:r>
              <a:rPr lang="en-US" altLang="zh-TW" sz="2400" dirty="0"/>
              <a:t>) ∀s ∈ Q and </a:t>
            </a:r>
            <a:r>
              <a:rPr lang="en-US" altLang="zh-TW" sz="2400" i="1" dirty="0"/>
              <a:t>c </a:t>
            </a:r>
            <a:r>
              <a:rPr lang="en-US" altLang="zh-TW" sz="2400" dirty="0"/>
              <a:t>∈ </a:t>
            </a:r>
            <a:r>
              <a:rPr lang="zh-TW" altLang="zh-TW" sz="2400" dirty="0"/>
              <a:t>Σ </a:t>
            </a:r>
            <a:r>
              <a:rPr lang="en-US" altLang="zh-TW" sz="2400" dirty="0"/>
              <a:t>for </a:t>
            </a:r>
            <a:r>
              <a:rPr lang="en-US" altLang="zh-TW" sz="2400" i="1" dirty="0"/>
              <a:t>j </a:t>
            </a:r>
            <a:r>
              <a:rPr lang="en-US" altLang="zh-TW" sz="2400" dirty="0"/>
              <a:t>varying from m to n where n ≥ m</a:t>
            </a:r>
            <a:endParaRPr lang="zh-TW" altLang="zh-TW" sz="2400" dirty="0"/>
          </a:p>
          <a:p>
            <a:endParaRPr lang="zh-TW" altLang="en-US" sz="32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Computer &amp; Internet Architecture Lab</a:t>
            </a:r>
          </a:p>
          <a:p>
            <a:pPr>
              <a:defRPr/>
            </a:pPr>
            <a:r>
              <a:rPr lang="en-US" altLang="zh-TW" smtClean="0"/>
              <a:t>CSIE, National Cheng Kung University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3F63C-EE3D-4A67-9BE8-F52E6A2DE316}" type="slidenum">
              <a:rPr lang="en-US" altLang="zh-TW" smtClean="0"/>
              <a:pPr>
                <a:defRPr/>
              </a:pPr>
              <a:t>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709293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i="1" dirty="0"/>
              <a:t>Converting DFA to RCDFA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Computer &amp; Internet Architecture Lab</a:t>
            </a:r>
          </a:p>
          <a:p>
            <a:pPr>
              <a:defRPr/>
            </a:pPr>
            <a:r>
              <a:rPr lang="en-US" altLang="zh-TW" smtClean="0"/>
              <a:t>CSIE, National Cheng Kung University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3F63C-EE3D-4A67-9BE8-F52E6A2DE316}" type="slidenum">
              <a:rPr lang="en-US" altLang="zh-TW" smtClean="0"/>
              <a:pPr>
                <a:defRPr/>
              </a:pPr>
              <a:t>6</a:t>
            </a:fld>
            <a:endParaRPr lang="en-US" altLang="zh-TW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7960" y="1505409"/>
            <a:ext cx="4284476" cy="4420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16800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Combining Models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400" dirty="0"/>
              <a:t>RCDFA is orthogonal </a:t>
            </a:r>
            <a:r>
              <a:rPr lang="en-US" altLang="zh-TW" sz="2400" dirty="0" smtClean="0"/>
              <a:t>and very </a:t>
            </a:r>
            <a:r>
              <a:rPr lang="en-US" altLang="zh-TW" sz="2400" dirty="0"/>
              <a:t>suitable for </a:t>
            </a:r>
            <a:r>
              <a:rPr lang="en-US" altLang="zh-TW" sz="2400" dirty="0" smtClean="0"/>
              <a:t>default transitions</a:t>
            </a:r>
            <a:r>
              <a:rPr lang="en-US" altLang="zh-TW" sz="2400" dirty="0"/>
              <a:t>’ based </a:t>
            </a:r>
            <a:r>
              <a:rPr lang="en-US" altLang="zh-TW" sz="2400" dirty="0" smtClean="0"/>
              <a:t>models</a:t>
            </a:r>
          </a:p>
          <a:p>
            <a:r>
              <a:rPr lang="en-US" altLang="zh-TW" sz="2400" dirty="0"/>
              <a:t>RCDFA can </a:t>
            </a:r>
            <a:r>
              <a:rPr lang="en-US" altLang="zh-TW" sz="2400" dirty="0" smtClean="0"/>
              <a:t>be applied </a:t>
            </a:r>
            <a:r>
              <a:rPr lang="en-US" altLang="zh-TW" sz="2400" dirty="0"/>
              <a:t>over D</a:t>
            </a:r>
            <a:r>
              <a:rPr lang="en-US" altLang="zh-TW" sz="2400" baseline="30000" dirty="0"/>
              <a:t>2</a:t>
            </a:r>
            <a:r>
              <a:rPr lang="en-US" altLang="zh-TW" sz="2400" dirty="0"/>
              <a:t>FA</a:t>
            </a:r>
            <a:r>
              <a:rPr lang="en-US" altLang="zh-TW" sz="2400" dirty="0" smtClean="0"/>
              <a:t> </a:t>
            </a:r>
            <a:r>
              <a:rPr lang="en-US" altLang="zh-TW" sz="2400" dirty="0"/>
              <a:t>and Fast Compression with </a:t>
            </a:r>
            <a:r>
              <a:rPr lang="en-US" altLang="zh-TW" sz="2400" dirty="0" smtClean="0"/>
              <a:t>minor adaptations</a:t>
            </a:r>
            <a:endParaRPr lang="zh-TW" altLang="en-US" sz="24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Computer &amp; Internet Architecture Lab</a:t>
            </a:r>
          </a:p>
          <a:p>
            <a:pPr>
              <a:defRPr/>
            </a:pPr>
            <a:r>
              <a:rPr lang="en-US" altLang="zh-TW" smtClean="0"/>
              <a:t>CSIE, National Cheng Kung University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3F63C-EE3D-4A67-9BE8-F52E6A2DE316}" type="slidenum">
              <a:rPr lang="en-US" altLang="zh-TW" smtClean="0"/>
              <a:pPr>
                <a:defRPr/>
              </a:pPr>
              <a:t>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385850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EXPERIMENTAL RESULTS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Computer &amp; Internet Architecture Lab</a:t>
            </a:r>
          </a:p>
          <a:p>
            <a:pPr>
              <a:defRPr/>
            </a:pPr>
            <a:r>
              <a:rPr lang="en-US" altLang="zh-TW" smtClean="0"/>
              <a:t>CSIE, National Cheng Kung University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3F63C-EE3D-4A67-9BE8-F52E6A2DE316}" type="slidenum">
              <a:rPr lang="en-US" altLang="zh-TW" smtClean="0"/>
              <a:pPr>
                <a:defRPr/>
              </a:pPr>
              <a:t>8</a:t>
            </a:fld>
            <a:endParaRPr lang="en-US" altLang="zh-TW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9612" y="2420888"/>
            <a:ext cx="6543771" cy="2244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3409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EXPERIMENTAL RESULTS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Computer &amp; Internet Architecture Lab</a:t>
            </a:r>
          </a:p>
          <a:p>
            <a:pPr>
              <a:defRPr/>
            </a:pPr>
            <a:r>
              <a:rPr lang="en-US" altLang="zh-TW" smtClean="0"/>
              <a:t>CSIE, National Cheng Kung University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3F63C-EE3D-4A67-9BE8-F52E6A2DE316}" type="slidenum">
              <a:rPr lang="en-US" altLang="zh-TW" smtClean="0"/>
              <a:pPr>
                <a:defRPr/>
              </a:pPr>
              <a:t>9</a:t>
            </a:fld>
            <a:endParaRPr lang="en-US" altLang="zh-TW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2369023"/>
            <a:ext cx="4479318" cy="2932185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10825" y="2384884"/>
            <a:ext cx="3906984" cy="2852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2951209"/>
      </p:ext>
    </p:extLst>
  </p:cSld>
  <p:clrMapOvr>
    <a:masterClrMapping/>
  </p:clrMapOvr>
</p:sld>
</file>

<file path=ppt/theme/theme1.xml><?xml version="1.0" encoding="utf-8"?>
<a:theme xmlns:a="http://schemas.openxmlformats.org/drawingml/2006/main" name="Studio">
  <a:themeElements>
    <a:clrScheme name="Studio 2">
      <a:dk1>
        <a:srgbClr val="000000"/>
      </a:dk1>
      <a:lt1>
        <a:srgbClr val="FFFFFF"/>
      </a:lt1>
      <a:dk2>
        <a:srgbClr val="3732A0"/>
      </a:dk2>
      <a:lt2>
        <a:srgbClr val="666699"/>
      </a:lt2>
      <a:accent1>
        <a:srgbClr val="CCCCFF"/>
      </a:accent1>
      <a:accent2>
        <a:srgbClr val="009999"/>
      </a:accent2>
      <a:accent3>
        <a:srgbClr val="FFFFFF"/>
      </a:accent3>
      <a:accent4>
        <a:srgbClr val="000000"/>
      </a:accent4>
      <a:accent5>
        <a:srgbClr val="E2E2FF"/>
      </a:accent5>
      <a:accent6>
        <a:srgbClr val="008A8A"/>
      </a:accent6>
      <a:hlink>
        <a:srgbClr val="3366CC"/>
      </a:hlink>
      <a:folHlink>
        <a:srgbClr val="9094B8"/>
      </a:folHlink>
    </a:clrScheme>
    <a:fontScheme name="Studio">
      <a:majorFont>
        <a:latin typeface="Arial Black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udio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74646</TotalTime>
  <Words>422</Words>
  <Application>Microsoft Office PowerPoint</Application>
  <PresentationFormat>如螢幕大小 (4:3)</PresentationFormat>
  <Paragraphs>65</Paragraphs>
  <Slides>12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9" baseType="lpstr">
      <vt:lpstr>新細明體</vt:lpstr>
      <vt:lpstr>標楷體</vt:lpstr>
      <vt:lpstr>Arial</vt:lpstr>
      <vt:lpstr>Arial Black</vt:lpstr>
      <vt:lpstr>Times New Roman</vt:lpstr>
      <vt:lpstr>Wingdings</vt:lpstr>
      <vt:lpstr>Studio</vt:lpstr>
      <vt:lpstr>Deterministic Finite Automaton for Scalable Traffic Identification: the Power of Compressing by Range</vt:lpstr>
      <vt:lpstr>INTRODUCTION</vt:lpstr>
      <vt:lpstr>Motivational Example</vt:lpstr>
      <vt:lpstr>Converting DFA to RCDFA</vt:lpstr>
      <vt:lpstr>DFA and RCDFA Equivalence</vt:lpstr>
      <vt:lpstr>Converting DFA to RCDFA</vt:lpstr>
      <vt:lpstr>Combining Models</vt:lpstr>
      <vt:lpstr>EXPERIMENTAL RESULTS</vt:lpstr>
      <vt:lpstr>EXPERIMENTAL RESULTS</vt:lpstr>
      <vt:lpstr>EXPERIMENTAL RESULTS</vt:lpstr>
      <vt:lpstr>EXPERIMENTAL RESULTS</vt:lpstr>
      <vt:lpstr>EXPERIMENTAL RESULTS</vt:lpstr>
    </vt:vector>
  </TitlesOfParts>
  <Company>mediahome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Thesis_ppt</dc:title>
  <dc:creator>HCC</dc:creator>
  <cp:lastModifiedBy>Jack</cp:lastModifiedBy>
  <cp:revision>2688</cp:revision>
  <cp:lastPrinted>2013-07-17T05:59:19Z</cp:lastPrinted>
  <dcterms:created xsi:type="dcterms:W3CDTF">2004-07-16T19:12:18Z</dcterms:created>
  <dcterms:modified xsi:type="dcterms:W3CDTF">2014-12-24T04:31:09Z</dcterms:modified>
</cp:coreProperties>
</file>